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/>
          <p:nvPr/>
        </p:nvPicPr>
        <p:blipFill>
          <a:blip r:embed="rId2" cstate="print"/>
          <a:stretch/>
        </p:blipFill>
        <p:spPr>
          <a:xfrm>
            <a:off x="0" y="510120"/>
            <a:ext cx="12179520" cy="608652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0" y="461520"/>
            <a:ext cx="12179520" cy="5877000"/>
          </a:xfrm>
          <a:prstGeom prst="rect">
            <a:avLst/>
          </a:prstGeom>
          <a:gradFill rotWithShape="0">
            <a:gsLst>
              <a:gs pos="60000">
                <a:schemeClr val="bg1">
                  <a:alpha val="74000"/>
                </a:schemeClr>
              </a:gs>
              <a:gs pos="100000">
                <a:srgbClr val="00AA4B">
                  <a:alpha val="51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0" y="6338880"/>
            <a:ext cx="12179520" cy="50976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804600" y="1507320"/>
            <a:ext cx="10320840" cy="14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2B4FA0"/>
                </a:solidFill>
                <a:latin typeface="Calibri"/>
                <a:ea typeface="DejaVu Sans"/>
              </a:rPr>
              <a:t>“Irrigation, when to irrigate using deficit and non-deficit and how to calculate your vines water needs”</a:t>
            </a:r>
            <a:endParaRPr lang="en-US" sz="4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300" b="1" strike="noStrike" spc="-1">
                <a:solidFill>
                  <a:srgbClr val="2B4FA0"/>
                </a:solidFill>
                <a:latin typeface="Calibri"/>
                <a:ea typeface="DejaVu Sans"/>
              </a:rPr>
              <a:t>Reinier van der Lee</a:t>
            </a:r>
            <a:r>
              <a:t/>
            </a:r>
            <a:br/>
            <a:r>
              <a:rPr lang="en-US" sz="4300" b="1" strike="noStrike" spc="-1">
                <a:solidFill>
                  <a:srgbClr val="2B4FA0"/>
                </a:solidFill>
                <a:latin typeface="Calibri"/>
                <a:ea typeface="DejaVu Sans"/>
              </a:rPr>
              <a:t>Temecula winegrower</a:t>
            </a:r>
            <a:endParaRPr lang="en-US" sz="43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3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246960" y="4926960"/>
            <a:ext cx="3094560" cy="117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5"/>
          <p:cNvSpPr/>
          <p:nvPr/>
        </p:nvSpPr>
        <p:spPr>
          <a:xfrm>
            <a:off x="0" y="0"/>
            <a:ext cx="12179520" cy="50976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SAME VINEYARD IN SUMMER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15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6"/>
          <p:cNvSpPr/>
          <p:nvPr/>
        </p:nvSpPr>
        <p:spPr>
          <a:xfrm>
            <a:off x="668880" y="1415520"/>
            <a:ext cx="938952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ETo </a:t>
            </a:r>
            <a:r>
              <a:rPr lang="en-US" sz="3200" b="1" u="sng" strike="noStrike" spc="-1">
                <a:solidFill>
                  <a:srgbClr val="2B4FA0"/>
                </a:solidFill>
                <a:uFillTx/>
                <a:latin typeface="Calibri"/>
                <a:ea typeface="DejaVu Sans"/>
              </a:rPr>
              <a:t>JULY</a:t>
            </a: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 = 0.25, Canopy width 2.5 ft (28%)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Kc = 0.48 &gt; ETc = 0.12 inch/acre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0.12 x 27,500 gal/acre= 3300 gallons/ac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888/</a:t>
            </a:r>
            <a:r>
              <a:rPr lang="en-US" sz="3200" b="1" i="1" strike="noStrike" spc="-1">
                <a:solidFill>
                  <a:srgbClr val="2B4FA0"/>
                </a:solidFill>
                <a:latin typeface="Calibri"/>
                <a:ea typeface="DejaVu Sans"/>
              </a:rPr>
              <a:t>807 = 4 gallon </a:t>
            </a: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vine/day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2 drippers @ 1 gal/hr = 2 hrs/day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Canopy width and ETo change</a:t>
            </a:r>
            <a:r>
              <a:t/>
            </a:r>
            <a:br/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YOUR TURN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22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668880" y="1415520"/>
            <a:ext cx="938952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Your vineyard area per vine (row width x vine spacing)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Estimated canopy shade area (canopy width x vine spacing)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% shade per vine (canopy shade/area per vine)</a:t>
            </a:r>
            <a:r>
              <a:t/>
            </a:r>
            <a:br/>
            <a:r>
              <a:rPr lang="en-US" sz="24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Crop Coefficient (Kc) = % shade per vine x 0.017</a:t>
            </a:r>
            <a:r>
              <a:t/>
            </a:r>
            <a:br/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ETc = ETo x Kc</a:t>
            </a:r>
            <a:r>
              <a:t/>
            </a:r>
            <a:br/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Etc x 27,500 gallons/acre = daily irrigation per acre</a:t>
            </a:r>
            <a:r>
              <a:t/>
            </a:r>
            <a:br/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per vine = irrigation/acre : vines/acre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time: gallons/vine : dripper flow rate</a:t>
            </a:r>
            <a:r>
              <a:t/>
            </a:r>
            <a:br/>
            <a:r>
              <a:rPr lang="en-US" sz="24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CHECK ET WITH SOIL MOISTURE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29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731520" y="1415520"/>
            <a:ext cx="9389520" cy="704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2B4FA0"/>
                </a:solidFill>
                <a:latin typeface="Calibri"/>
                <a:ea typeface="DejaVu Sans"/>
              </a:rPr>
              <a:t>Correct 100% ET irrigation should result in constant soil moisture</a:t>
            </a: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132" name="Picture 131"/>
          <p:cNvPicPr/>
          <p:nvPr/>
        </p:nvPicPr>
        <p:blipFill>
          <a:blip r:embed="rId3" cstate="print"/>
          <a:stretch/>
        </p:blipFill>
        <p:spPr>
          <a:xfrm>
            <a:off x="1587240" y="2119680"/>
            <a:ext cx="8105400" cy="338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DEFICIT IRRIGATION RECOMMENDATION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37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668880" y="1415520"/>
            <a:ext cx="938952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ALL SEASON 100% ET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FOR OPTIMAL FRUIT QUALITY 85% ET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BETWEEN FRUIT SET AND VERAISON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(15% LESS YIELD)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OVER IRRIGATE BEFORE HEAT WAVE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t/>
            </a:r>
            <a:br/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SOFTWARE TO THE RESQUE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44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6"/>
          <p:cNvSpPr/>
          <p:nvPr/>
        </p:nvSpPr>
        <p:spPr>
          <a:xfrm>
            <a:off x="120240" y="1097280"/>
            <a:ext cx="938952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24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Evineyard software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Calculates ETc and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times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3" cstate="print"/>
          <a:stretch/>
        </p:blipFill>
        <p:spPr>
          <a:xfrm>
            <a:off x="4663440" y="3522240"/>
            <a:ext cx="5749200" cy="22384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4" cstate="print"/>
          <a:stretch/>
        </p:blipFill>
        <p:spPr>
          <a:xfrm>
            <a:off x="4589640" y="1510560"/>
            <a:ext cx="6050520" cy="183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 cstate="print"/>
          <a:stretch/>
        </p:blipFill>
        <p:spPr>
          <a:xfrm>
            <a:off x="0" y="519120"/>
            <a:ext cx="12179520" cy="608652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0" y="6338880"/>
            <a:ext cx="12179520" cy="50976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0"/>
            <a:ext cx="12179520" cy="50976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0" y="519120"/>
            <a:ext cx="12179520" cy="5810760"/>
          </a:xfrm>
          <a:prstGeom prst="rect">
            <a:avLst/>
          </a:prstGeom>
          <a:gradFill rotWithShape="0">
            <a:gsLst>
              <a:gs pos="60000">
                <a:schemeClr val="bg1">
                  <a:alpha val="74000"/>
                </a:schemeClr>
              </a:gs>
              <a:gs pos="100000">
                <a:srgbClr val="00AA4B">
                  <a:alpha val="51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1996920" y="2386440"/>
            <a:ext cx="8411760" cy="108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strike="noStrike" spc="-1">
                <a:solidFill>
                  <a:srgbClr val="2B4FA0"/>
                </a:solidFill>
                <a:latin typeface="Calibri"/>
                <a:ea typeface="DejaVu Sans"/>
              </a:rPr>
              <a:t>Thank You</a:t>
            </a:r>
            <a:endParaRPr lang="en-US" sz="66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66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B4FA0"/>
                </a:solidFill>
                <a:latin typeface="Calibri"/>
                <a:ea typeface="DejaVu Sans"/>
              </a:rPr>
              <a:t>949-302-9339</a:t>
            </a:r>
            <a:endParaRPr lang="en-US" sz="44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2B4FA0"/>
                </a:solidFill>
                <a:latin typeface="Calibri"/>
                <a:ea typeface="DejaVu Sans"/>
              </a:rPr>
              <a:t>reinier@vinduino.com</a:t>
            </a:r>
            <a:endParaRPr lang="en-US" sz="44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700560" y="483840"/>
            <a:ext cx="9996840" cy="5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WHY WOULD YOU CARE?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797760" y="1082160"/>
            <a:ext cx="10902960" cy="3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360" y="6054840"/>
            <a:ext cx="12176280" cy="1562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Picture 3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772200" y="1489680"/>
            <a:ext cx="534888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impacts yield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Less water &gt; less yield 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3.5 ton/ac @$1,750/ton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10% yield = $ 612/ac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Roughly annual water cost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49" name="Picture 318"/>
          <p:cNvPicPr/>
          <p:nvPr/>
        </p:nvPicPr>
        <p:blipFill>
          <a:blip r:embed="rId3" cstate="print"/>
          <a:srcRect b="4167"/>
          <a:stretch/>
        </p:blipFill>
        <p:spPr>
          <a:xfrm>
            <a:off x="5996160" y="1648080"/>
            <a:ext cx="6161040" cy="310644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9249120" y="5238000"/>
            <a:ext cx="2945160" cy="61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Source: Larry Williams , UC Davis 2001</a:t>
            </a:r>
            <a:endParaRPr lang="en-US" sz="1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http://www.practicalwinery.com/novdec01p42.htm</a:t>
            </a:r>
            <a:endParaRPr lang="en-US" sz="12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279000" y="6389640"/>
            <a:ext cx="121176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4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TEMECULA SEASON 2018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56" name="Picture 60"/>
          <p:cNvPicPr/>
          <p:nvPr/>
        </p:nvPicPr>
        <p:blipFill>
          <a:blip r:embed="rId3" cstate="print"/>
          <a:stretch/>
        </p:blipFill>
        <p:spPr>
          <a:xfrm>
            <a:off x="5303520" y="1645920"/>
            <a:ext cx="6398280" cy="3837960"/>
          </a:xfrm>
          <a:prstGeom prst="rect">
            <a:avLst/>
          </a:prstGeom>
          <a:ln>
            <a:noFill/>
          </a:ln>
        </p:spPr>
      </p:pic>
      <p:sp>
        <p:nvSpPr>
          <p:cNvPr id="57" name="CustomShape 5"/>
          <p:cNvSpPr/>
          <p:nvPr/>
        </p:nvSpPr>
        <p:spPr>
          <a:xfrm>
            <a:off x="731520" y="1413000"/>
            <a:ext cx="534888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Pressure bomb tests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&lt; 10 Bars: no stress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&gt; 14 Bars: high stress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Late deficit irrigation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58" name="Picture 62"/>
          <p:cNvPicPr/>
          <p:nvPr/>
        </p:nvPicPr>
        <p:blipFill>
          <a:blip r:embed="rId4" cstate="print"/>
          <a:stretch/>
        </p:blipFill>
        <p:spPr>
          <a:xfrm>
            <a:off x="1371600" y="3728880"/>
            <a:ext cx="3472200" cy="2120760"/>
          </a:xfrm>
          <a:prstGeom prst="rect">
            <a:avLst/>
          </a:prstGeom>
          <a:ln>
            <a:noFill/>
          </a:ln>
        </p:spPr>
      </p:pic>
      <p:sp>
        <p:nvSpPr>
          <p:cNvPr id="59" name="CustomShape 6"/>
          <p:cNvSpPr/>
          <p:nvPr/>
        </p:nvSpPr>
        <p:spPr>
          <a:xfrm>
            <a:off x="8575920" y="2067120"/>
            <a:ext cx="2557800" cy="182628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7"/>
          <p:cNvSpPr/>
          <p:nvPr/>
        </p:nvSpPr>
        <p:spPr>
          <a:xfrm>
            <a:off x="6126480" y="3108960"/>
            <a:ext cx="2557800" cy="1826280"/>
          </a:xfrm>
          <a:prstGeom prst="ellipse">
            <a:avLst/>
          </a:prstGeom>
          <a:noFill/>
          <a:ln w="36720">
            <a:solidFill>
              <a:srgbClr val="228B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279000" y="6389640"/>
            <a:ext cx="140076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THEORY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65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849240" y="1489680"/>
            <a:ext cx="618228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Evapotranspiration (ET)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= evaporation + transpiration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Reference ETo  = lawn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Several sources for ETo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Adjusting ETo for other crops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= ETc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multiply ETo x Crop Coefficient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68" name="Picture 67"/>
          <p:cNvPicPr/>
          <p:nvPr/>
        </p:nvPicPr>
        <p:blipFill>
          <a:blip r:embed="rId3" cstate="print"/>
          <a:stretch/>
        </p:blipFill>
        <p:spPr>
          <a:xfrm>
            <a:off x="7031520" y="1508040"/>
            <a:ext cx="4124160" cy="4161240"/>
          </a:xfrm>
          <a:prstGeom prst="rect">
            <a:avLst/>
          </a:prstGeom>
          <a:ln>
            <a:noFill/>
          </a:ln>
        </p:spPr>
      </p:pic>
      <p:sp>
        <p:nvSpPr>
          <p:cNvPr id="69" name="TextShape 7"/>
          <p:cNvSpPr txBox="1"/>
          <p:nvPr/>
        </p:nvSpPr>
        <p:spPr>
          <a:xfrm>
            <a:off x="9144000" y="5721480"/>
            <a:ext cx="1920240" cy="31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solidFill>
                  <a:srgbClr val="CE181E"/>
                </a:solidFill>
                <a:latin typeface="Arial"/>
              </a:rPr>
              <a:t>Williams and Ayers, 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72" name="CustomShape 2"/>
          <p:cNvSpPr/>
          <p:nvPr/>
        </p:nvSpPr>
        <p:spPr>
          <a:xfrm>
            <a:off x="0" y="6389640"/>
            <a:ext cx="18590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Crop Coefficient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74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6"/>
          <p:cNvSpPr/>
          <p:nvPr/>
        </p:nvSpPr>
        <p:spPr>
          <a:xfrm>
            <a:off x="756720" y="1489680"/>
            <a:ext cx="820440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Determine area per vine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row width x vine spacing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Determine shaded area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-VSP trained:  canopy width x vine spacing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-Vertical training: πr^2 (area of circle)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!! Shaded area will change during the season!!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3" cstate="print"/>
          <a:stretch/>
        </p:blipFill>
        <p:spPr>
          <a:xfrm>
            <a:off x="8703360" y="1477080"/>
            <a:ext cx="3077640" cy="419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389640"/>
            <a:ext cx="174528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WHERE IS DAILY ETo?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82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6"/>
          <p:cNvSpPr/>
          <p:nvPr/>
        </p:nvSpPr>
        <p:spPr>
          <a:xfrm>
            <a:off x="710280" y="1489680"/>
            <a:ext cx="770220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WineBusiness.com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https://www.winebusiness.com/weather/?weatherLocationId=15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CIMIS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https://cimis.water.ca.gov/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85" name="Picture 84"/>
          <p:cNvPicPr/>
          <p:nvPr/>
        </p:nvPicPr>
        <p:blipFill>
          <a:blip r:embed="rId3" cstate="print"/>
          <a:stretch/>
        </p:blipFill>
        <p:spPr>
          <a:xfrm>
            <a:off x="7132320" y="1476720"/>
            <a:ext cx="4572000" cy="419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0" y="6389640"/>
            <a:ext cx="174528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Kc CALCULATION EXAMPLE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90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6"/>
          <p:cNvSpPr/>
          <p:nvPr/>
        </p:nvSpPr>
        <p:spPr>
          <a:xfrm>
            <a:off x="710280" y="1489680"/>
            <a:ext cx="770220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VSP trained vines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Row width: 9 feet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Vine spacing: 6 feet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Canopy shade width: 1 foot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Vine area: 9 x 6= 54 sqft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Canopy area: 1 x 6 = 6 sqft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Percent shaded area: 6/54 = 11%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Kc = 11 x 0.017= 0.19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93" name="Picture 92"/>
          <p:cNvPicPr/>
          <p:nvPr/>
        </p:nvPicPr>
        <p:blipFill>
          <a:blip r:embed="rId3" cstate="print"/>
          <a:stretch/>
        </p:blipFill>
        <p:spPr>
          <a:xfrm>
            <a:off x="7031520" y="1508400"/>
            <a:ext cx="4124160" cy="416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0" y="6389640"/>
            <a:ext cx="174528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Kc BY SATTELITE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98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6"/>
          <p:cNvSpPr/>
          <p:nvPr/>
        </p:nvSpPr>
        <p:spPr>
          <a:xfrm>
            <a:off x="710280" y="1489680"/>
            <a:ext cx="770220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https://irrisat-cloud.appspot.com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3" cstate="print"/>
          <a:stretch/>
        </p:blipFill>
        <p:spPr>
          <a:xfrm>
            <a:off x="822960" y="2286000"/>
            <a:ext cx="5029200" cy="282420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4" cstate="print"/>
          <a:stretch/>
        </p:blipFill>
        <p:spPr>
          <a:xfrm>
            <a:off x="6309360" y="2262240"/>
            <a:ext cx="5437080" cy="2858400"/>
          </a:xfrm>
          <a:prstGeom prst="rect">
            <a:avLst/>
          </a:prstGeom>
          <a:ln>
            <a:noFill/>
          </a:ln>
        </p:spPr>
      </p:pic>
      <p:sp>
        <p:nvSpPr>
          <p:cNvPr id="103" name="TextShape 7"/>
          <p:cNvSpPr txBox="1"/>
          <p:nvPr/>
        </p:nvSpPr>
        <p:spPr>
          <a:xfrm>
            <a:off x="7542720" y="5184360"/>
            <a:ext cx="324720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solidFill>
                  <a:srgbClr val="CE181E"/>
                </a:solidFill>
                <a:latin typeface="Arial"/>
              </a:rPr>
              <a:t>Data May 1-5:  is influenced by cover crop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6099840"/>
            <a:ext cx="12190320" cy="167040"/>
          </a:xfrm>
          <a:prstGeom prst="rect">
            <a:avLst/>
          </a:prstGeom>
          <a:gradFill rotWithShape="0">
            <a:gsLst>
              <a:gs pos="0">
                <a:srgbClr val="2B4FA0"/>
              </a:gs>
              <a:gs pos="100000">
                <a:srgbClr val="00AA4B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Picture 10"/>
          <p:cNvPicPr/>
          <p:nvPr/>
        </p:nvPicPr>
        <p:blipFill>
          <a:blip r:embed="rId2" cstate="print"/>
          <a:stretch/>
        </p:blipFill>
        <p:spPr>
          <a:xfrm>
            <a:off x="9890640" y="6300360"/>
            <a:ext cx="2143800" cy="4503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0" y="6389640"/>
            <a:ext cx="21276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667080" y="451800"/>
            <a:ext cx="92772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2B4FA0"/>
                </a:solidFill>
                <a:latin typeface="Calibri"/>
                <a:ea typeface="DejaVu Sans"/>
              </a:rPr>
              <a:t>IRRIGATION CALCULATION</a:t>
            </a:r>
            <a:endParaRPr lang="en-US" sz="40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108" name="Line 4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Line 5"/>
          <p:cNvSpPr/>
          <p:nvPr/>
        </p:nvSpPr>
        <p:spPr>
          <a:xfrm flipV="1">
            <a:off x="782640" y="1216800"/>
            <a:ext cx="10652760" cy="3960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6"/>
          <p:cNvSpPr/>
          <p:nvPr/>
        </p:nvSpPr>
        <p:spPr>
          <a:xfrm>
            <a:off x="668880" y="1415520"/>
            <a:ext cx="9389520" cy="434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Vine spacing: 9 x 6 feet (807 vines/acre)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ETo </a:t>
            </a:r>
            <a:r>
              <a:rPr lang="en-US" sz="3200" b="1" u="sng" strike="noStrike" spc="-1">
                <a:solidFill>
                  <a:srgbClr val="2B4FA0"/>
                </a:solidFill>
                <a:uFillTx/>
                <a:latin typeface="Calibri"/>
                <a:ea typeface="DejaVu Sans"/>
              </a:rPr>
              <a:t>today</a:t>
            </a: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 = 0.17, Kc = 0.19 &gt; ETc = 0.0323 inch/acre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0.0323 x 27,500 gal/acre= 888 gallons/ac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888/</a:t>
            </a:r>
            <a:r>
              <a:rPr lang="en-US" sz="3200" b="1" i="1" strike="noStrike" spc="-1">
                <a:solidFill>
                  <a:srgbClr val="2B4FA0"/>
                </a:solidFill>
                <a:latin typeface="Calibri"/>
                <a:ea typeface="DejaVu Sans"/>
              </a:rPr>
              <a:t>807 = 1.1 gallon </a:t>
            </a: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vine/day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  <a:p>
            <a:pPr marL="514440" indent="-509400">
              <a:lnSpc>
                <a:spcPct val="10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100% ET = 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  <a:ea typeface="DejaVu Sans"/>
              </a:rPr>
              <a:t>replacing what was used the day before</a:t>
            </a:r>
            <a:r>
              <a:t/>
            </a:r>
            <a:br/>
            <a:r>
              <a:rPr lang="en-US" sz="3200" b="1" strike="noStrike" spc="-1">
                <a:solidFill>
                  <a:srgbClr val="2B4FA0"/>
                </a:solidFill>
                <a:latin typeface="Calibri"/>
              </a:rPr>
              <a:t> </a:t>
            </a:r>
            <a:endParaRPr lang="en-US" sz="32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9896</TotalTime>
  <Words>249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Vinduino</dc:title>
  <dc:creator>Christian Johnson</dc:creator>
  <cp:lastModifiedBy>Tonia Mandio</cp:lastModifiedBy>
  <cp:revision>460</cp:revision>
  <dcterms:created xsi:type="dcterms:W3CDTF">2017-12-05T02:17:22Z</dcterms:created>
  <dcterms:modified xsi:type="dcterms:W3CDTF">2019-05-20T23:38:15Z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